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</p:sldIdLst>
  <p:sldSz cx="9144000" cy="5143500" type="screen16x9"/>
  <p:notesSz cx="6858000" cy="9144000"/>
  <p:embeddedFontLst>
    <p:embeddedFont>
      <p:font typeface="Raleway" panose="020B0604020202020204" charset="0"/>
      <p:regular r:id="rId51"/>
      <p:bold r:id="rId52"/>
      <p:italic r:id="rId53"/>
      <p:boldItalic r:id="rId54"/>
    </p:embeddedFont>
    <p:embeddedFont>
      <p:font typeface="Raleway Black" panose="020B0604020202020204" charset="0"/>
      <p:bold r:id="rId55"/>
      <p:boldItalic r:id="rId56"/>
    </p:embeddedFont>
    <p:embeddedFont>
      <p:font typeface="Raleway ExtraBold" panose="020B0604020202020204" charset="0"/>
      <p:bold r:id="rId57"/>
      <p:boldItalic r:id="rId58"/>
    </p:embeddedFont>
    <p:embeddedFont>
      <p:font typeface="Raleway SemiBold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8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83aa9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83aa9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becd3e96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becd3e96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becd3e96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becd3e96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becd3e96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becd3e96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becd3e96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becd3e96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becd3e96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becd3e96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10a833d4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10a833d4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c10a833d4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c10a833d4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c10a833d4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c10a833d4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c10a833d4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c10a833d4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c10a833d4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c10a833d4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eb3691df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eb3691df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c10a833d4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c10a833d4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c10a833d4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c10a833d4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c10a833d4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c10a833d4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c10a833d4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c10a833d4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c10a833d4_1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c10a833d4_1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c10a833d4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c10a833d4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c10a833d4_1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c10a833d4_1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c10a833d4_1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c10a833d4_1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c10a833d4_1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c10a833d4_1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c10a833d4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c10a833d4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bde18ed67_3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bde18ed67_3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c10a833d4_1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c10a833d4_1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c10a833d4_1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c10a833d4_1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c10a833d4_1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c10a833d4_1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c10a833d4_1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c10a833d4_1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c10a833d4_1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c10a833d4_1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gravar tela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c10a833d4_1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c10a833d4_1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c10a833d4_1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c10a833d4_1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c10a833d4_1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c10a833d4_1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c10a833d4_1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c10a833d4_1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c10a833d4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c10a833d4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bde18ed67_3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bde18ed67_3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c10a833d4_1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c10a833d4_1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c10a833d4_1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c10a833d4_1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c10a833d4_1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c10a833d4_1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c10a833d4_1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c10a833d4_1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c10a833d4_1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c10a833d4_1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c1d3fc0b9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c1d3fc0b9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c1d3fc0b9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c1d3fc0b9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c1d3fc0b9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c1d3fc0b9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c10a833d4_1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c10a833d4_1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becd3e96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becd3e96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becd3e96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becd3e96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c10a833d4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c10a833d4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bde18ed67_3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bde18ed67_3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bde18ed67_3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bde18ed67_3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-gov.betha.com.br/transparencia/01037-029/recursos.faces?mun=NmwYKTAEBjQ=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essoainformacao.gov.br/lai-para-sic/sic-apoio-orientacoes/guias-e-orientacoes/manual-e-sic-guia-do-cidadao" TargetMode="External"/><Relationship Id="rId7" Type="http://schemas.openxmlformats.org/officeDocument/2006/relationships/hyperlink" Target="http://colaboradados.com.br/podcasts/episodio-004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tigo19.org/wp-content/blogs.dir/24/files/2016/10/Guia-Pr%C3%A1tico-da-Lei-de-Acesso-%C3%A0-Informa%C3%A7%C3%A3o.pdf" TargetMode="External"/><Relationship Id="rId5" Type="http://schemas.openxmlformats.org/officeDocument/2006/relationships/hyperlink" Target="https://fiquemsabendo.com.br/transparencia/perguntas-e-respostas-lai/" TargetMode="External"/><Relationship Id="rId4" Type="http://schemas.openxmlformats.org/officeDocument/2006/relationships/hyperlink" Target="https://escoladedados.org/tutoriais/solicitando-dados-via-lei-de-acesso-a-informacao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55425" y="1672650"/>
            <a:ext cx="80226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6000" u="sng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Aplicações do Jornalismo de Dados</a:t>
            </a:r>
            <a:endParaRPr sz="6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6724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800" y="847713"/>
            <a:ext cx="4267200" cy="3448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/>
        </p:nvSpPr>
        <p:spPr>
          <a:xfrm>
            <a:off x="5430000" y="0"/>
            <a:ext cx="37140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4CCCC"/>
                </a:solidFill>
                <a:latin typeface="Raleway Black"/>
                <a:ea typeface="Raleway Black"/>
                <a:cs typeface="Raleway Black"/>
                <a:sym typeface="Raleway Black"/>
              </a:rPr>
              <a:t>FOLHA DE S.PAULO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800" y="152400"/>
            <a:ext cx="488420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44" y="0"/>
            <a:ext cx="40872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4462" y="103422"/>
            <a:ext cx="6195075" cy="65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475" y="763000"/>
            <a:ext cx="8119050" cy="41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/>
          <p:nvPr/>
        </p:nvSpPr>
        <p:spPr>
          <a:xfrm>
            <a:off x="8156400" y="0"/>
            <a:ext cx="98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4CCCC"/>
                </a:solidFill>
                <a:latin typeface="Raleway Black"/>
                <a:ea typeface="Raleway Black"/>
                <a:cs typeface="Raleway Black"/>
                <a:sym typeface="Raleway Black"/>
              </a:rPr>
              <a:t>UOL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6150"/>
            <a:ext cx="9143998" cy="387122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/>
        </p:nvSpPr>
        <p:spPr>
          <a:xfrm>
            <a:off x="7178100" y="0"/>
            <a:ext cx="19659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4CCCC"/>
                </a:solidFill>
                <a:latin typeface="Raleway Black"/>
                <a:ea typeface="Raleway Black"/>
                <a:cs typeface="Raleway Black"/>
                <a:sym typeface="Raleway Black"/>
              </a:rPr>
              <a:t>O GLOBO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475" y="0"/>
            <a:ext cx="677504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3001"/>
            <a:ext cx="9144000" cy="3857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/>
          <p:nvPr/>
        </p:nvSpPr>
        <p:spPr>
          <a:xfrm>
            <a:off x="754750" y="0"/>
            <a:ext cx="83895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4CCCC"/>
                </a:solidFill>
                <a:latin typeface="Raleway Black"/>
                <a:ea typeface="Raleway Black"/>
                <a:cs typeface="Raleway Black"/>
                <a:sym typeface="Raleway Black"/>
              </a:rPr>
              <a:t>PORTAL NE10/JORNAL DO COMMERCIO PERNAMBUCO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2"/>
          <a:stretch/>
        </p:blipFill>
        <p:spPr>
          <a:xfrm>
            <a:off x="0" y="263400"/>
            <a:ext cx="9143999" cy="461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9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125" y="0"/>
            <a:ext cx="7799726" cy="28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125" y="2571744"/>
            <a:ext cx="7799724" cy="259223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9"/>
          <p:cNvSpPr/>
          <p:nvPr/>
        </p:nvSpPr>
        <p:spPr>
          <a:xfrm>
            <a:off x="2529600" y="777625"/>
            <a:ext cx="1670100" cy="266100"/>
          </a:xfrm>
          <a:prstGeom prst="ellipse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>
            <a:off x="197700" y="593275"/>
            <a:ext cx="87486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 pauta no </a:t>
            </a:r>
            <a:endParaRPr sz="6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Jornalismo de Dados</a:t>
            </a:r>
            <a:endParaRPr sz="24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56" name="Google Shape;156;p30"/>
          <p:cNvSpPr txBox="1"/>
          <p:nvPr/>
        </p:nvSpPr>
        <p:spPr>
          <a:xfrm>
            <a:off x="197700" y="2297625"/>
            <a:ext cx="7396200" cy="25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Definindo a pauta</a:t>
            </a:r>
            <a:endParaRPr sz="24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Buscar ou solicitar bases de dados</a:t>
            </a:r>
            <a:endParaRPr sz="24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O que você quer perguntar aos dados?</a:t>
            </a:r>
            <a:endParaRPr sz="24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O que seus dados estão dizendo?</a:t>
            </a:r>
            <a:endParaRPr sz="24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Investigando as histórias por trás dos dados</a:t>
            </a:r>
            <a:endParaRPr sz="24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Antes de começar a abrir o Google Sheets, travar o seu computador com milhões de linhas no Excel e se aventurar com linguagens de programação para abrir dados, você deve ter em mente </a:t>
            </a:r>
            <a:r>
              <a:rPr lang="pt-BR" sz="24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qual história está buscando</a:t>
            </a: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, qual a sua </a:t>
            </a:r>
            <a:r>
              <a:rPr lang="pt-BR" sz="24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pauta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57550" y="1672650"/>
            <a:ext cx="87486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CCCCCC"/>
                </a:solidFill>
                <a:latin typeface="Raleway Black"/>
                <a:ea typeface="Raleway Black"/>
                <a:cs typeface="Raleway Black"/>
                <a:sym typeface="Raleway Black"/>
              </a:rPr>
              <a:t>Jornalismo com dados </a:t>
            </a:r>
            <a:endParaRPr sz="6000">
              <a:solidFill>
                <a:srgbClr val="CCCCCC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CCCCCC"/>
                </a:solidFill>
                <a:latin typeface="Raleway Black"/>
                <a:ea typeface="Raleway Black"/>
                <a:cs typeface="Raleway Black"/>
                <a:sym typeface="Raleway Black"/>
              </a:rPr>
              <a:t>X</a:t>
            </a:r>
            <a:r>
              <a:rPr lang="pt-BR" sz="6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endParaRPr sz="6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Jornalismo de Dados</a:t>
            </a:r>
            <a:endParaRPr sz="6000">
              <a:solidFill>
                <a:schemeClr val="dk2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 se pensarmos nos </a:t>
            </a:r>
            <a:r>
              <a:rPr lang="pt-BR" sz="24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candidatos</a:t>
            </a: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às </a:t>
            </a:r>
            <a:r>
              <a:rPr lang="pt-BR" sz="24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eleições de 2018</a:t>
            </a: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? Qual é o perfil de quem quer se candidatar a um cargo político no Brasil?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É, parece que temos uma ideia de pauta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Agora precisamos saber: será que é possível verificar essas informações? 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Será que esse dado existe?</a:t>
            </a:r>
            <a:endParaRPr sz="24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>
            <a:spLocks noGrp="1"/>
          </p:cNvSpPr>
          <p:nvPr>
            <p:ph type="title"/>
          </p:nvPr>
        </p:nvSpPr>
        <p:spPr>
          <a:xfrm>
            <a:off x="197700" y="593275"/>
            <a:ext cx="87486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 pauta no </a:t>
            </a:r>
            <a:endParaRPr sz="6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Jornalismo de Dados</a:t>
            </a:r>
            <a:endParaRPr sz="24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77" name="Google Shape;177;p34"/>
          <p:cNvSpPr txBox="1"/>
          <p:nvPr/>
        </p:nvSpPr>
        <p:spPr>
          <a:xfrm>
            <a:off x="197700" y="2297625"/>
            <a:ext cx="7396200" cy="25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Definindo a pauta</a:t>
            </a:r>
            <a:endParaRPr sz="24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Buscar ou solicitar bases de dados</a:t>
            </a:r>
            <a:endParaRPr sz="24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O que você quer perguntar aos dados?</a:t>
            </a:r>
            <a:endParaRPr sz="24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O que seus dados estão dizendo?</a:t>
            </a:r>
            <a:endParaRPr sz="24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Investigando as histórias por trás dos dados</a:t>
            </a:r>
            <a:endParaRPr sz="24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183" name="Google Shape;183;p35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184" name="Google Shape;184;p35"/>
          <p:cNvSpPr txBox="1"/>
          <p:nvPr/>
        </p:nvSpPr>
        <p:spPr>
          <a:xfrm>
            <a:off x="733800" y="883150"/>
            <a:ext cx="51693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Em maio de 2012, entrou em vigor no Brasil a </a:t>
            </a:r>
            <a:r>
              <a:rPr lang="pt-BR" sz="24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Lei nº 12.527/2011</a:t>
            </a: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. Também conhecida como </a:t>
            </a:r>
            <a:r>
              <a:rPr lang="pt-BR" sz="24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Lei de Acesso à Informação (LAI)</a:t>
            </a: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, a partir desta nova norma </a:t>
            </a:r>
            <a:r>
              <a:rPr lang="pt-BR" sz="24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toda</a:t>
            </a: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e qualquer pessoa pode ter acesso a qualquer informação pública de órgãos e entidades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190" name="Google Shape;190;p36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191" name="Google Shape;191;p36"/>
          <p:cNvSpPr txBox="1"/>
          <p:nvPr/>
        </p:nvSpPr>
        <p:spPr>
          <a:xfrm>
            <a:off x="733800" y="883150"/>
            <a:ext cx="51693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Por conta disso, as diferentes esferas governamentais têm o </a:t>
            </a:r>
            <a:r>
              <a:rPr lang="pt-BR" sz="24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dever</a:t>
            </a: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de disponibilizar todo e qualquer dado produzido ou que esteja sob a sua guarda, excluindo-se casos explicitados pela própria lei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/>
        </p:nvSpPr>
        <p:spPr>
          <a:xfrm>
            <a:off x="557100" y="1031800"/>
            <a:ext cx="51693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 caminho inicial para quem quer obter dados públicos é </a:t>
            </a:r>
            <a:r>
              <a:rPr lang="pt-BR" sz="24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verificar </a:t>
            </a: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se estão disponíveis no site do órgão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/>
        </p:nvSpPr>
        <p:spPr>
          <a:xfrm>
            <a:off x="916625" y="793050"/>
            <a:ext cx="51693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Mas e se nem o site for fácil de identificar? 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Veja como é o portal da transparência da prefeitura de Cachoeiras de Macacu (RJ):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hlink"/>
                </a:solidFill>
                <a:latin typeface="Raleway Black"/>
                <a:ea typeface="Raleway Black"/>
                <a:cs typeface="Raleway Black"/>
                <a:sym typeface="Raleway Black"/>
                <a:hlinkClick r:id="rId3"/>
              </a:rPr>
              <a:t>https://e-gov.betha.com.br/transparencia/01037-029/recursos.faces?mun=NmwYKTAEBjQ=</a:t>
            </a:r>
            <a:endParaRPr sz="2400">
              <a:solidFill>
                <a:schemeClr val="dk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/>
        </p:nvSpPr>
        <p:spPr>
          <a:xfrm>
            <a:off x="195075" y="960550"/>
            <a:ext cx="51693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(Hora do Merchan) 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 </a:t>
            </a:r>
            <a:r>
              <a:rPr lang="pt-BR" sz="2400">
                <a:solidFill>
                  <a:srgbClr val="585858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Colaboradados</a:t>
            </a: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pode te ajudar nesta busca! 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 site conta com um banco de bases de dados confiável e catalogado para que você encontre aquele site estranho da cidade que você está investigando</a:t>
            </a:r>
            <a:endParaRPr sz="2400">
              <a:solidFill>
                <a:schemeClr val="dk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07" name="Google Shape;2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375" y="152400"/>
            <a:ext cx="352017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/>
        </p:nvSpPr>
        <p:spPr>
          <a:xfrm>
            <a:off x="916625" y="1821750"/>
            <a:ext cx="51693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“Já olhei, já vi. E não está lá o dado que eu quero!”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 txBox="1">
            <a:spLocks noGrp="1"/>
          </p:cNvSpPr>
          <p:nvPr>
            <p:ph type="title"/>
          </p:nvPr>
        </p:nvSpPr>
        <p:spPr>
          <a:xfrm>
            <a:off x="197700" y="1672650"/>
            <a:ext cx="87486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 que fazer quando os dados não estão disponíveis?</a:t>
            </a:r>
            <a:endParaRPr sz="6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3573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2"/>
                </a:solidFill>
                <a:highlight>
                  <a:srgbClr val="FFFFFF"/>
                </a:highlight>
                <a:latin typeface="Raleway Black"/>
                <a:ea typeface="Raleway Black"/>
                <a:cs typeface="Raleway Black"/>
                <a:sym typeface="Raleway Black"/>
              </a:rPr>
              <a:t>Todo</a:t>
            </a:r>
            <a:r>
              <a:rPr lang="pt-BR" sz="3000">
                <a:solidFill>
                  <a:srgbClr val="222222"/>
                </a:solidFill>
                <a:highlight>
                  <a:srgbClr val="FFFFFF"/>
                </a:highlight>
                <a:latin typeface="Raleway Black"/>
                <a:ea typeface="Raleway Black"/>
                <a:cs typeface="Raleway Black"/>
                <a:sym typeface="Raleway Black"/>
              </a:rPr>
              <a:t> o jornalismo é feito com dados. 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222222"/>
                </a:solidFill>
                <a:highlight>
                  <a:srgbClr val="FFFFFF"/>
                </a:highlight>
                <a:latin typeface="Raleway Black"/>
                <a:ea typeface="Raleway Black"/>
                <a:cs typeface="Raleway Black"/>
                <a:sym typeface="Raleway Black"/>
              </a:rPr>
              <a:t>Conversar com fontes, receber informações e releases. Tudo isso é considerado um </a:t>
            </a:r>
            <a:r>
              <a:rPr lang="pt-BR" sz="3000">
                <a:solidFill>
                  <a:schemeClr val="dk2"/>
                </a:solidFill>
                <a:highlight>
                  <a:srgbClr val="FFFFFF"/>
                </a:highlight>
                <a:latin typeface="Raleway Black"/>
                <a:ea typeface="Raleway Black"/>
                <a:cs typeface="Raleway Black"/>
                <a:sym typeface="Raleway Black"/>
              </a:rPr>
              <a:t>dado</a:t>
            </a:r>
            <a:r>
              <a:rPr lang="pt-BR" sz="3000">
                <a:solidFill>
                  <a:srgbClr val="222222"/>
                </a:solidFill>
                <a:highlight>
                  <a:srgbClr val="FFFFFF"/>
                </a:highlight>
                <a:latin typeface="Raleway Black"/>
                <a:ea typeface="Raleway Black"/>
                <a:cs typeface="Raleway Black"/>
                <a:sym typeface="Raleway Black"/>
              </a:rPr>
              <a:t>, certo? Certo. </a:t>
            </a:r>
            <a:endParaRPr sz="3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223" name="Google Shape;223;p42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224" name="Google Shape;224;p42"/>
          <p:cNvSpPr txBox="1"/>
          <p:nvPr/>
        </p:nvSpPr>
        <p:spPr>
          <a:xfrm>
            <a:off x="733800" y="883150"/>
            <a:ext cx="51693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Para pedir dados, alguns órgãos disponibilizam sistemas online. Chamados de e-SIC, o cidadão pode fazer o seu pedido e também acompanhar o processo 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0650"/>
            <a:ext cx="9143998" cy="4422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235" name="Google Shape;235;p44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236" name="Google Shape;236;p44"/>
          <p:cNvSpPr txBox="1"/>
          <p:nvPr/>
        </p:nvSpPr>
        <p:spPr>
          <a:xfrm>
            <a:off x="111200" y="180725"/>
            <a:ext cx="4572000" cy="3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Não vamos nos aprofundar sobre como fazer um bom pedido de acesso à informação. Para saber mais, separei alguns manuais para começar a fazer seus pedidos:</a:t>
            </a:r>
            <a:endParaRPr sz="2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MANUAIS:</a:t>
            </a:r>
            <a:endParaRPr sz="2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Raleway"/>
              <a:buChar char="●"/>
            </a:pPr>
            <a:r>
              <a:rPr lang="pt-BR" sz="2300" b="1" u="sng">
                <a:solidFill>
                  <a:schemeClr val="hlink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  <a:hlinkClick r:id="rId3"/>
              </a:rPr>
              <a:t>Manual e-SIC - Guia do Cidadão</a:t>
            </a:r>
            <a:r>
              <a:rPr lang="pt-BR" sz="2300" b="1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 -  Governo Federal</a:t>
            </a:r>
            <a:endParaRPr sz="2300" b="1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Raleway"/>
              <a:buChar char="●"/>
            </a:pPr>
            <a:r>
              <a:rPr lang="pt-BR" sz="2300" b="1" u="sng">
                <a:solidFill>
                  <a:schemeClr val="hlink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  <a:hlinkClick r:id="rId4"/>
              </a:rPr>
              <a:t>Solicitando dados via lei de acesso à informação</a:t>
            </a:r>
            <a:r>
              <a:rPr lang="pt-BR" sz="2300" b="1">
                <a:highlight>
                  <a:srgbClr val="FFFFFF"/>
                </a:highlight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 - Escola de Dados</a:t>
            </a:r>
            <a:endParaRPr sz="23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3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300" b="1">
              <a:solidFill>
                <a:srgbClr val="333333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37" name="Google Shape;237;p44"/>
          <p:cNvSpPr txBox="1"/>
          <p:nvPr/>
        </p:nvSpPr>
        <p:spPr>
          <a:xfrm>
            <a:off x="4572000" y="122700"/>
            <a:ext cx="4572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aleway"/>
              <a:buChar char="●"/>
            </a:pPr>
            <a:r>
              <a:rPr lang="pt-BR" sz="2300" b="1" u="sng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Perguntas e respostas sobre a Lei de Acesso</a:t>
            </a:r>
            <a:r>
              <a:rPr lang="pt-BR" sz="2300" b="1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/>
              </a:rPr>
              <a:t> - Fiquem Sabendo</a:t>
            </a:r>
            <a:endParaRPr sz="23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aleway"/>
              <a:buChar char="●"/>
            </a:pPr>
            <a:r>
              <a:rPr lang="pt-BR" sz="2300" b="1" u="sng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Guia prático da Lei de Acesso à Informação</a:t>
            </a:r>
            <a:r>
              <a:rPr lang="pt-BR" sz="2300" b="1">
                <a:solidFill>
                  <a:schemeClr val="accent5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6"/>
              </a:rPr>
              <a:t> </a:t>
            </a:r>
            <a:r>
              <a:rPr lang="pt-BR" sz="2300" b="1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6"/>
              </a:rPr>
              <a:t>- Artigo 19</a:t>
            </a:r>
            <a:endParaRPr sz="23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PODCAST:</a:t>
            </a:r>
            <a:endParaRPr sz="23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aleway"/>
              <a:buChar char="●"/>
            </a:pPr>
            <a:r>
              <a:rPr lang="pt-BR" sz="2300" b="1" u="sng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  <a:hlinkClick r:id="rId7"/>
              </a:rPr>
              <a:t>LAI Sem Sigilo</a:t>
            </a:r>
            <a:r>
              <a:rPr lang="pt-BR" sz="2300" b="1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7"/>
              </a:rPr>
              <a:t> - Coluna7</a:t>
            </a:r>
            <a:endParaRPr sz="2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243" name="Google Shape;243;p45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244" name="Google Shape;244;p45"/>
          <p:cNvSpPr txBox="1"/>
          <p:nvPr/>
        </p:nvSpPr>
        <p:spPr>
          <a:xfrm>
            <a:off x="733800" y="1821750"/>
            <a:ext cx="51693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Agora que você já sabe onde encontrar (ou pedir) dados, vamos voltar para o nosso exemplo.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13426"/>
            <a:ext cx="9143999" cy="4316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7"/>
          <p:cNvSpPr txBox="1">
            <a:spLocks noGrp="1"/>
          </p:cNvSpPr>
          <p:nvPr>
            <p:ph type="title"/>
          </p:nvPr>
        </p:nvSpPr>
        <p:spPr>
          <a:xfrm>
            <a:off x="197700" y="593275"/>
            <a:ext cx="87486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 pauta no </a:t>
            </a:r>
            <a:endParaRPr sz="6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Jornalismo de Dados</a:t>
            </a:r>
            <a:endParaRPr sz="24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55" name="Google Shape;255;p47"/>
          <p:cNvSpPr txBox="1"/>
          <p:nvPr/>
        </p:nvSpPr>
        <p:spPr>
          <a:xfrm>
            <a:off x="197700" y="2297625"/>
            <a:ext cx="7396200" cy="25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Definindo a pauta</a:t>
            </a:r>
            <a:endParaRPr sz="24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Buscar ou solicitar bases de dados</a:t>
            </a:r>
            <a:endParaRPr sz="24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O que você quer perguntar aos dados?</a:t>
            </a:r>
            <a:endParaRPr sz="24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O que seus dados estão dizendo?</a:t>
            </a:r>
            <a:endParaRPr sz="24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Investigando as histórias por trás dos dados</a:t>
            </a:r>
            <a:endParaRPr sz="24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666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8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261" name="Google Shape;261;p48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262" name="Google Shape;262;p48"/>
          <p:cNvSpPr txBox="1"/>
          <p:nvPr/>
        </p:nvSpPr>
        <p:spPr>
          <a:xfrm>
            <a:off x="1987350" y="799375"/>
            <a:ext cx="51693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⚠️</a:t>
            </a:r>
            <a:endParaRPr sz="6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ATENÇÃO!</a:t>
            </a:r>
            <a:endParaRPr sz="6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JAMAIS MEXA NOS DADOS SEM TER UM BACKUP</a:t>
            </a:r>
            <a:endParaRPr sz="36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60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268" name="Google Shape;268;p49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269" name="Google Shape;269;p49"/>
          <p:cNvSpPr txBox="1"/>
          <p:nvPr/>
        </p:nvSpPr>
        <p:spPr>
          <a:xfrm>
            <a:off x="761675" y="1319925"/>
            <a:ext cx="51693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Qual será a ocupação/profissão que mais tenta a carreira política? 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Será que isso muda conforme o gênero?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0"/>
          <p:cNvSpPr txBox="1">
            <a:spLocks noGrp="1"/>
          </p:cNvSpPr>
          <p:nvPr>
            <p:ph type="title"/>
          </p:nvPr>
        </p:nvSpPr>
        <p:spPr>
          <a:xfrm>
            <a:off x="197700" y="593275"/>
            <a:ext cx="87486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 pauta no </a:t>
            </a:r>
            <a:endParaRPr sz="6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Jornalismo de Dados</a:t>
            </a:r>
            <a:endParaRPr sz="24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75" name="Google Shape;275;p50"/>
          <p:cNvSpPr txBox="1"/>
          <p:nvPr/>
        </p:nvSpPr>
        <p:spPr>
          <a:xfrm>
            <a:off x="197700" y="2297625"/>
            <a:ext cx="7396200" cy="25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Definindo a pauta</a:t>
            </a:r>
            <a:endParaRPr sz="24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Buscar ou solicitar bases de dados</a:t>
            </a:r>
            <a:endParaRPr sz="24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O que você quer perguntar aos dados?</a:t>
            </a:r>
            <a:endParaRPr sz="24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O que seus dados estão dizendo?</a:t>
            </a:r>
            <a:endParaRPr sz="24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Investigando as histórias por trás dos dados</a:t>
            </a:r>
            <a:endParaRPr sz="24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1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825"/>
            <a:ext cx="9144000" cy="4295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366750" y="1461950"/>
            <a:ext cx="4476000" cy="11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222222"/>
                </a:solidFill>
                <a:highlight>
                  <a:srgbClr val="FFFFFF"/>
                </a:highlight>
                <a:latin typeface="Raleway Black"/>
                <a:ea typeface="Raleway Black"/>
                <a:cs typeface="Raleway Black"/>
                <a:sym typeface="Raleway Black"/>
              </a:rPr>
              <a:t>Mas então o que é o Jornalismo de Dados?  </a:t>
            </a:r>
            <a:endParaRPr sz="3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2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pic>
        <p:nvPicPr>
          <p:cNvPr id="2" name="cargo">
            <a:hlinkClick r:id="" action="ppaction://media"/>
            <a:extLst>
              <a:ext uri="{FF2B5EF4-FFF2-40B4-BE49-F238E27FC236}">
                <a16:creationId xmlns:a16="http://schemas.microsoft.com/office/drawing/2014/main" id="{DDA6A8EE-9395-4F82-9C98-29066F2AD2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95287"/>
            <a:ext cx="9144000" cy="435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3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292" name="Google Shape;292;p53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pic>
        <p:nvPicPr>
          <p:cNvPr id="293" name="Google Shape;293;p53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99800"/>
            <a:ext cx="9144001" cy="414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4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299" name="Google Shape;299;p54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pic>
        <p:nvPicPr>
          <p:cNvPr id="2" name="genero">
            <a:hlinkClick r:id="" action="ppaction://media"/>
            <a:extLst>
              <a:ext uri="{FF2B5EF4-FFF2-40B4-BE49-F238E27FC236}">
                <a16:creationId xmlns:a16="http://schemas.microsoft.com/office/drawing/2014/main" id="{2BC9DF44-6212-48D8-9077-C9683672DB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95287"/>
            <a:ext cx="9144000" cy="435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5"/>
          <p:cNvSpPr txBox="1">
            <a:spLocks noGrp="1"/>
          </p:cNvSpPr>
          <p:nvPr>
            <p:ph type="title"/>
          </p:nvPr>
        </p:nvSpPr>
        <p:spPr>
          <a:xfrm>
            <a:off x="197700" y="593275"/>
            <a:ext cx="87486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 pauta no </a:t>
            </a:r>
            <a:endParaRPr sz="6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Jornalismo de Dados</a:t>
            </a:r>
            <a:endParaRPr sz="24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06" name="Google Shape;306;p55"/>
          <p:cNvSpPr txBox="1"/>
          <p:nvPr/>
        </p:nvSpPr>
        <p:spPr>
          <a:xfrm>
            <a:off x="197700" y="2297625"/>
            <a:ext cx="7396200" cy="25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Definindo a pauta</a:t>
            </a:r>
            <a:endParaRPr sz="24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Buscar ou solicitar bases de dados</a:t>
            </a:r>
            <a:endParaRPr sz="24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O que você quer perguntar aos dados?</a:t>
            </a:r>
            <a:endParaRPr sz="24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O que seus dados estão dizendo?</a:t>
            </a:r>
            <a:endParaRPr sz="24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AutoNum type="arabicPeriod"/>
            </a:pPr>
            <a:r>
              <a:rPr lang="pt-BR"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Investigando as histórias por trás dos dados</a:t>
            </a:r>
            <a:endParaRPr sz="24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6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312" name="Google Shape;312;p56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313" name="Google Shape;313;p56"/>
          <p:cNvSpPr txBox="1"/>
          <p:nvPr/>
        </p:nvSpPr>
        <p:spPr>
          <a:xfrm>
            <a:off x="761675" y="1319925"/>
            <a:ext cx="51693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Esta é a parte em que a mágica acontece. Em que o repórter vai atrás das histórias, confere os dados </a:t>
            </a:r>
            <a:r>
              <a:rPr lang="pt-BR" sz="2400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ao vivo</a:t>
            </a: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.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Também chamamos esta etapa de “gastar a sola dos sapatos”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7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319" name="Google Shape;319;p57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320" name="Google Shape;320;p57"/>
          <p:cNvSpPr txBox="1"/>
          <p:nvPr/>
        </p:nvSpPr>
        <p:spPr>
          <a:xfrm>
            <a:off x="761675" y="1319925"/>
            <a:ext cx="51693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Isso vocês sabem fazer (e muito bem)!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:)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8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326" name="Google Shape;326;p58"/>
          <p:cNvSpPr txBox="1"/>
          <p:nvPr/>
        </p:nvSpPr>
        <p:spPr>
          <a:xfrm>
            <a:off x="912100" y="1071750"/>
            <a:ext cx="516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327" name="Google Shape;327;p58"/>
          <p:cNvSpPr txBox="1"/>
          <p:nvPr/>
        </p:nvSpPr>
        <p:spPr>
          <a:xfrm>
            <a:off x="761675" y="1319925"/>
            <a:ext cx="51693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Vamos fazer mais uma simulação?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Que tal pegarmos os tuítes de algumas figuras políticas e ver se elas já falaram sobre determinado assunto?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24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alise_tuites">
            <a:hlinkClick r:id="" action="ppaction://media"/>
            <a:extLst>
              <a:ext uri="{FF2B5EF4-FFF2-40B4-BE49-F238E27FC236}">
                <a16:creationId xmlns:a16="http://schemas.microsoft.com/office/drawing/2014/main" id="{62A50289-EC10-4A84-891D-24F36CA5DA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19881"/>
            <a:ext cx="9144000" cy="4503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1"/>
          <p:cNvSpPr txBox="1">
            <a:spLocks noGrp="1"/>
          </p:cNvSpPr>
          <p:nvPr>
            <p:ph type="title"/>
          </p:nvPr>
        </p:nvSpPr>
        <p:spPr>
          <a:xfrm>
            <a:off x="129750" y="1672650"/>
            <a:ext cx="88845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6000" u="sng" dirty="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Obrigada!</a:t>
            </a:r>
            <a:endParaRPr sz="6000" dirty="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Twitter: @</a:t>
            </a:r>
            <a:r>
              <a:rPr lang="pt-BR" dirty="0" err="1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juditecypreste</a:t>
            </a:r>
            <a:endParaRPr dirty="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800" y="811775"/>
            <a:ext cx="4783200" cy="35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title" idx="4294967295"/>
          </p:nvPr>
        </p:nvSpPr>
        <p:spPr>
          <a:xfrm>
            <a:off x="354800" y="1342350"/>
            <a:ext cx="4264200" cy="1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22222"/>
                </a:solidFill>
                <a:highlight>
                  <a:srgbClr val="FFFFFF"/>
                </a:highlight>
                <a:latin typeface="Raleway Black"/>
                <a:ea typeface="Raleway Black"/>
                <a:cs typeface="Raleway Black"/>
                <a:sym typeface="Raleway Black"/>
              </a:rPr>
              <a:t>A reportagem ao lado usa dados. Qual é o seu lide? 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22222"/>
                </a:solidFill>
                <a:highlight>
                  <a:srgbClr val="FFFFFF"/>
                </a:highlight>
                <a:latin typeface="Raleway Black"/>
                <a:ea typeface="Raleway Black"/>
                <a:cs typeface="Raleway Black"/>
                <a:sym typeface="Raleway Black"/>
              </a:rPr>
              <a:t>O que é mais importante?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22222"/>
              </a:solidFill>
              <a:highlight>
                <a:srgbClr val="FFFFFF"/>
              </a:highlight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22222"/>
              </a:solidFill>
              <a:highlight>
                <a:srgbClr val="FFFFFF"/>
              </a:highlight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222222"/>
              </a:solidFill>
              <a:highlight>
                <a:srgbClr val="FFFFFF"/>
              </a:highlight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22222"/>
              </a:solidFill>
              <a:highlight>
                <a:srgbClr val="FFFFFF"/>
              </a:highlight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76" name="Google Shape;76;p17"/>
          <p:cNvSpPr txBox="1"/>
          <p:nvPr/>
        </p:nvSpPr>
        <p:spPr>
          <a:xfrm>
            <a:off x="354800" y="2571750"/>
            <a:ext cx="195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22222"/>
                </a:solidFill>
                <a:highlight>
                  <a:srgbClr val="FFFFFF"/>
                </a:highlight>
                <a:latin typeface="Raleway Black"/>
                <a:ea typeface="Raleway Black"/>
                <a:cs typeface="Raleway Black"/>
                <a:sym typeface="Raleway Black"/>
              </a:rPr>
              <a:t>R: </a:t>
            </a:r>
            <a:r>
              <a:rPr lang="pt-BR" sz="2400">
                <a:solidFill>
                  <a:schemeClr val="dk2"/>
                </a:solidFill>
                <a:highlight>
                  <a:srgbClr val="FFFFFF"/>
                </a:highlight>
                <a:latin typeface="Raleway Black"/>
                <a:ea typeface="Raleway Black"/>
                <a:cs typeface="Raleway Black"/>
                <a:sym typeface="Raleway Black"/>
              </a:rPr>
              <a:t>Os dados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150" y="786500"/>
            <a:ext cx="4610850" cy="178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8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150" y="2571750"/>
            <a:ext cx="4610850" cy="173727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62975" y="1433025"/>
            <a:ext cx="4264200" cy="15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22222"/>
                </a:solidFill>
                <a:highlight>
                  <a:srgbClr val="FFFFFF"/>
                </a:highlight>
                <a:latin typeface="Raleway Black"/>
                <a:ea typeface="Raleway Black"/>
                <a:cs typeface="Raleway Black"/>
                <a:sym typeface="Raleway Black"/>
              </a:rPr>
              <a:t>E nesta reportagem?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22222"/>
                </a:solidFill>
                <a:highlight>
                  <a:srgbClr val="FFFFFF"/>
                </a:highlight>
                <a:latin typeface="Raleway Black"/>
                <a:ea typeface="Raleway Black"/>
                <a:cs typeface="Raleway Black"/>
                <a:sym typeface="Raleway Black"/>
              </a:rPr>
              <a:t>Temos um gráfico, dados e outras informações; mas qual é o lide? </a:t>
            </a:r>
            <a:endParaRPr sz="2400">
              <a:solidFill>
                <a:schemeClr val="dk2"/>
              </a:solidFill>
              <a:highlight>
                <a:srgbClr val="FFFFFF"/>
              </a:highlight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362975" y="2999625"/>
            <a:ext cx="4264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22222"/>
                </a:solidFill>
                <a:highlight>
                  <a:schemeClr val="lt1"/>
                </a:highlight>
                <a:latin typeface="Raleway Black"/>
                <a:ea typeface="Raleway Black"/>
                <a:cs typeface="Raleway Black"/>
                <a:sym typeface="Raleway Black"/>
              </a:rPr>
              <a:t>R: A </a:t>
            </a:r>
            <a:r>
              <a:rPr lang="pt-BR" sz="2400">
                <a:solidFill>
                  <a:schemeClr val="dk2"/>
                </a:solidFill>
                <a:highlight>
                  <a:schemeClr val="lt1"/>
                </a:highlight>
                <a:latin typeface="Raleway Black"/>
                <a:ea typeface="Raleway Black"/>
                <a:cs typeface="Raleway Black"/>
                <a:sym typeface="Raleway Black"/>
              </a:rPr>
              <a:t>história</a:t>
            </a:r>
            <a:r>
              <a:rPr lang="pt-BR" sz="2400">
                <a:solidFill>
                  <a:srgbClr val="222222"/>
                </a:solidFill>
                <a:highlight>
                  <a:schemeClr val="lt1"/>
                </a:highlight>
                <a:latin typeface="Raleway Black"/>
                <a:ea typeface="Raleway Black"/>
                <a:cs typeface="Raleway Black"/>
                <a:sym typeface="Raleway Black"/>
              </a:rPr>
              <a:t> por trás dos </a:t>
            </a:r>
            <a:r>
              <a:rPr lang="pt-BR" sz="2400">
                <a:solidFill>
                  <a:schemeClr val="dk2"/>
                </a:solidFill>
                <a:highlight>
                  <a:schemeClr val="lt1"/>
                </a:highlight>
                <a:latin typeface="Raleway Black"/>
                <a:ea typeface="Raleway Black"/>
                <a:cs typeface="Raleway Black"/>
                <a:sym typeface="Raleway Black"/>
              </a:rPr>
              <a:t>dados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357600" y="2002350"/>
            <a:ext cx="3921000" cy="11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Exemplos</a:t>
            </a:r>
            <a:endParaRPr sz="6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00" y="563975"/>
            <a:ext cx="8727000" cy="322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022" y="3788952"/>
            <a:ext cx="7217956" cy="79057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/>
        </p:nvSpPr>
        <p:spPr>
          <a:xfrm>
            <a:off x="5184000" y="0"/>
            <a:ext cx="39600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4CCCC"/>
                </a:solidFill>
                <a:latin typeface="Raleway Black"/>
                <a:ea typeface="Raleway Black"/>
                <a:cs typeface="Raleway Black"/>
                <a:sym typeface="Raleway Black"/>
              </a:rPr>
              <a:t>ESTADO DE S.PAULO </a:t>
            </a:r>
            <a:r>
              <a:rPr lang="pt-BR" sz="3000">
                <a:solidFill>
                  <a:srgbClr val="222222"/>
                </a:solidFill>
                <a:highlight>
                  <a:srgbClr val="FFFFFF"/>
                </a:highlight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175" y="152400"/>
            <a:ext cx="4331649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859</Words>
  <Application>Microsoft Office PowerPoint</Application>
  <PresentationFormat>Apresentação na tela (16:9)</PresentationFormat>
  <Paragraphs>121</Paragraphs>
  <Slides>48</Slides>
  <Notes>48</Notes>
  <HiddenSlides>0</HiddenSlides>
  <MMClips>3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4" baseType="lpstr">
      <vt:lpstr>Arial</vt:lpstr>
      <vt:lpstr>Raleway Black</vt:lpstr>
      <vt:lpstr>Raleway</vt:lpstr>
      <vt:lpstr>Raleway SemiBold</vt:lpstr>
      <vt:lpstr>Raleway ExtraBold</vt:lpstr>
      <vt:lpstr>Simple Light</vt:lpstr>
      <vt:lpstr> Aplicações do Jornalismo de Dados  </vt:lpstr>
      <vt:lpstr>Jornalismo com dados  X  Jornalismo de Dados</vt:lpstr>
      <vt:lpstr>Apresentação do PowerPoint</vt:lpstr>
      <vt:lpstr>Apresentação do PowerPoint</vt:lpstr>
      <vt:lpstr>A reportagem ao lado usa dados. Qual é o seu lide?  O que é mais importante?     </vt:lpstr>
      <vt:lpstr>E nesta reportagem? Temos um gráfico, dados e outras informações; mas qual é o lide? </vt:lpstr>
      <vt:lpstr>Exemplos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 pauta no  Jornalismo de Dados</vt:lpstr>
      <vt:lpstr>Apresentação do PowerPoint</vt:lpstr>
      <vt:lpstr>Apresentação do PowerPoint</vt:lpstr>
      <vt:lpstr>Apresentação do PowerPoint</vt:lpstr>
      <vt:lpstr>A pauta no  Jornalismo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fazer quando os dados não estão disponíveis?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 pauta no  Jornalismo de Dados</vt:lpstr>
      <vt:lpstr>Apresentação do PowerPoint</vt:lpstr>
      <vt:lpstr>Apresentação do PowerPoint</vt:lpstr>
      <vt:lpstr>A pauta no  Jornalismo de Dados</vt:lpstr>
      <vt:lpstr>Apresentação do PowerPoint</vt:lpstr>
      <vt:lpstr>Apresentação do PowerPoint</vt:lpstr>
      <vt:lpstr>Apresentação do PowerPoint</vt:lpstr>
      <vt:lpstr>Apresentação do PowerPoint</vt:lpstr>
      <vt:lpstr>A pauta no  Jornalismo de Dados</vt:lpstr>
      <vt:lpstr>Apresentação do PowerPoint</vt:lpstr>
      <vt:lpstr>Apresentação do PowerPoint</vt:lpstr>
      <vt:lpstr>Apresentação do PowerPoint</vt:lpstr>
      <vt:lpstr>Apresentação do PowerPoint</vt:lpstr>
      <vt:lpstr> Obrigada! Twitter: @juditecypreste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Aplicações do Jornalismo de Dados</dc:title>
  <dc:creator>Judite Macedo Cypreste</dc:creator>
  <cp:lastModifiedBy>Judite Macedo Cypreste</cp:lastModifiedBy>
  <cp:revision>2</cp:revision>
  <dcterms:modified xsi:type="dcterms:W3CDTF">2020-05-11T21:21:40Z</dcterms:modified>
</cp:coreProperties>
</file>